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71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1" autoAdjust="0"/>
    <p:restoredTop sz="94660"/>
  </p:normalViewPr>
  <p:slideViewPr>
    <p:cSldViewPr>
      <p:cViewPr varScale="1">
        <p:scale>
          <a:sx n="113" d="100"/>
          <a:sy n="113" d="100"/>
        </p:scale>
        <p:origin x="-106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A5DB-DC25-4C8F-B0F3-B1821DB4A029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8F4D-FB3D-4B5B-9E95-FB246C8F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16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A5DB-DC25-4C8F-B0F3-B1821DB4A029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8F4D-FB3D-4B5B-9E95-FB246C8F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0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A5DB-DC25-4C8F-B0F3-B1821DB4A029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8F4D-FB3D-4B5B-9E95-FB246C8F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A5DB-DC25-4C8F-B0F3-B1821DB4A029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8F4D-FB3D-4B5B-9E95-FB246C8F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1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A5DB-DC25-4C8F-B0F3-B1821DB4A029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8F4D-FB3D-4B5B-9E95-FB246C8F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94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A5DB-DC25-4C8F-B0F3-B1821DB4A029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8F4D-FB3D-4B5B-9E95-FB246C8F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14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A5DB-DC25-4C8F-B0F3-B1821DB4A029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8F4D-FB3D-4B5B-9E95-FB246C8F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4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A5DB-DC25-4C8F-B0F3-B1821DB4A029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8F4D-FB3D-4B5B-9E95-FB246C8F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0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A5DB-DC25-4C8F-B0F3-B1821DB4A029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8F4D-FB3D-4B5B-9E95-FB246C8F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A5DB-DC25-4C8F-B0F3-B1821DB4A029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8F4D-FB3D-4B5B-9E95-FB246C8F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26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A5DB-DC25-4C8F-B0F3-B1821DB4A029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8F4D-FB3D-4B5B-9E95-FB246C8F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07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7A5DB-DC25-4C8F-B0F3-B1821DB4A029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D8F4D-FB3D-4B5B-9E95-FB246C8F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2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2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ria Namaste- Live Chat Service- Advanc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9" r="70599" b="34401"/>
          <a:stretch>
            <a:fillRect/>
          </a:stretch>
        </p:blipFill>
        <p:spPr bwMode="auto">
          <a:xfrm>
            <a:off x="2438400" y="1402140"/>
            <a:ext cx="3632456" cy="405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734733" y="5135940"/>
            <a:ext cx="406072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i-IN" sz="9600" b="1" dirty="0">
                <a:cs typeface="Mangal" pitchFamily="18" charset="0"/>
              </a:rPr>
              <a:t>नमस्ते </a:t>
            </a:r>
            <a:endParaRPr lang="en-US" sz="9600" b="1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212370" y="1752600"/>
            <a:ext cx="67192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cs typeface="Mangal" pitchFamily="18" charset="0"/>
              </a:rPr>
              <a:t>Dhanya Dhenu Matrix</a:t>
            </a:r>
            <a:r>
              <a:rPr lang="hi-IN" sz="5400" b="1" dirty="0" smtClean="0">
                <a:cs typeface="Mangal" pitchFamily="18" charset="0"/>
              </a:rPr>
              <a:t> </a:t>
            </a:r>
            <a:endParaRPr lang="en-US" sz="5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934200" y="5941536"/>
            <a:ext cx="21184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CEO &amp; Founder</a:t>
            </a:r>
          </a:p>
          <a:p>
            <a:pPr algn="ctr"/>
            <a:r>
              <a:rPr lang="en-US" b="1" dirty="0" smtClean="0"/>
              <a:t> Hariom Nautiyal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5872771" y="2571453"/>
            <a:ext cx="18453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 smtClean="0"/>
              <a:t>Permutation &amp; Combination</a:t>
            </a:r>
          </a:p>
          <a:p>
            <a:pPr algn="ctr"/>
            <a:r>
              <a:rPr lang="en-US" sz="1100" b="1" dirty="0" smtClean="0"/>
              <a:t>Matrix </a:t>
            </a:r>
            <a:endParaRPr lang="en-US" sz="11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69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39" y="1676400"/>
            <a:ext cx="17168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Pickle </a:t>
            </a:r>
            <a:r>
              <a:rPr lang="en-US" sz="2000" b="1" dirty="0" smtClean="0"/>
              <a:t>Factory:</a:t>
            </a:r>
            <a:endParaRPr lang="en-US" sz="2000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5"/>
          <a:stretch/>
        </p:blipFill>
        <p:spPr bwMode="auto">
          <a:xfrm>
            <a:off x="-25400" y="2133600"/>
            <a:ext cx="9169401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028883"/>
            <a:ext cx="4355479" cy="28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om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" b="6639"/>
          <a:stretch/>
        </p:blipFill>
        <p:spPr bwMode="auto">
          <a:xfrm>
            <a:off x="4199831" y="4028883"/>
            <a:ext cx="4944169" cy="282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33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33490"/>
            <a:ext cx="2190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Marketing </a:t>
            </a:r>
            <a:r>
              <a:rPr lang="en-US" sz="2000" b="1" dirty="0" smtClean="0"/>
              <a:t>Outlets:</a:t>
            </a:r>
            <a:endParaRPr lang="en-US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86200"/>
            <a:ext cx="4724400" cy="298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463584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5849"/>
            <a:ext cx="9144001" cy="16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633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3" y="1657290"/>
            <a:ext cx="20817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Franchise </a:t>
            </a:r>
            <a:r>
              <a:rPr lang="en-US" sz="2000" b="1" dirty="0" smtClean="0"/>
              <a:t>System:</a:t>
            </a:r>
            <a:endParaRPr lang="en-US" sz="20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079" y="1870214"/>
            <a:ext cx="2409921" cy="498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866" y="3716882"/>
            <a:ext cx="4113213" cy="314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553068"/>
            <a:ext cx="2668586" cy="230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" y="2057400"/>
            <a:ext cx="4533900" cy="171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633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001617" y="2044557"/>
            <a:ext cx="6120613" cy="22371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476661" y="2080447"/>
            <a:ext cx="13869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Online Sale</a:t>
            </a: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435" y="2556348"/>
            <a:ext cx="1056377" cy="153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79395"/>
            <a:ext cx="2310613" cy="150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970" y="2533157"/>
            <a:ext cx="1524465" cy="155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440" y="2556348"/>
            <a:ext cx="1223360" cy="153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30849" y="2032212"/>
            <a:ext cx="2592917" cy="36087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04800" y="1981200"/>
            <a:ext cx="20801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Door to </a:t>
            </a:r>
            <a:r>
              <a:rPr lang="en-US" sz="2000" b="1" dirty="0" smtClean="0"/>
              <a:t>Door Sale</a:t>
            </a:r>
            <a:endParaRPr lang="en-US" sz="2000" b="1" dirty="0"/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8" y="2362919"/>
            <a:ext cx="2483752" cy="160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4" y="3971141"/>
            <a:ext cx="2487065" cy="143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2667000" y="4495800"/>
            <a:ext cx="6477001" cy="22098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154" y="4847823"/>
            <a:ext cx="2988046" cy="178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5001165" y="4473585"/>
            <a:ext cx="14911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Off-line Sale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 r="3388" b="4390"/>
          <a:stretch/>
        </p:blipFill>
        <p:spPr bwMode="auto">
          <a:xfrm>
            <a:off x="5791199" y="4847822"/>
            <a:ext cx="3200401" cy="178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D:\Photoshop designing\Dhanya Dhenu VAN copy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0" y="5600700"/>
            <a:ext cx="2043580" cy="134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33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" y="2391308"/>
            <a:ext cx="4330148" cy="298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473" y="2391308"/>
            <a:ext cx="4738667" cy="301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7" y="5439833"/>
            <a:ext cx="91440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38200" y="1944757"/>
            <a:ext cx="19303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Bank CSP &amp; CSC: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5715000" y="1905000"/>
            <a:ext cx="21709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P.M Digital </a:t>
            </a:r>
            <a:r>
              <a:rPr lang="en-US" sz="2000" b="1" dirty="0" smtClean="0"/>
              <a:t>Village:</a:t>
            </a:r>
            <a:endParaRPr lang="en-US" sz="20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633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733490"/>
            <a:ext cx="1168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Bank CSP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98" b="47440"/>
          <a:stretch/>
        </p:blipFill>
        <p:spPr bwMode="auto">
          <a:xfrm>
            <a:off x="304800" y="2133600"/>
            <a:ext cx="2765917" cy="311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" y="4601501"/>
            <a:ext cx="4524669" cy="225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51" y="4601501"/>
            <a:ext cx="4124826" cy="225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28489" y="6096000"/>
            <a:ext cx="889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DigiPay</a:t>
            </a:r>
            <a:endParaRPr lang="en-US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51" y="1905000"/>
            <a:ext cx="4114800" cy="261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633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0975" y="1819864"/>
            <a:ext cx="8839200" cy="40005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i-IN" sz="2000" b="1" dirty="0">
                <a:latin typeface="+mn-lt"/>
                <a:cs typeface="+mn-cs"/>
              </a:rPr>
              <a:t>सरकारी योजनाएं जो हमारे धन्य धेनु फार्म में सफलतापूर्वक चलायी जा रही हैं :</a:t>
            </a:r>
            <a:endParaRPr lang="en-US" sz="2000" b="1" dirty="0">
              <a:latin typeface="+mn-lt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835857"/>
            <a:ext cx="3539067" cy="202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401887"/>
            <a:ext cx="8938665" cy="397031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PM Surya </a:t>
            </a:r>
            <a:r>
              <a:rPr lang="en-US" b="1" dirty="0" err="1"/>
              <a:t>Ghar</a:t>
            </a:r>
            <a:r>
              <a:rPr lang="en-US" b="1" dirty="0"/>
              <a:t> </a:t>
            </a:r>
            <a:r>
              <a:rPr lang="en-US" b="1" dirty="0" err="1"/>
              <a:t>Yojana</a:t>
            </a:r>
            <a:r>
              <a:rPr lang="en-US" b="1" dirty="0"/>
              <a:t> </a:t>
            </a:r>
            <a:r>
              <a:rPr lang="en-US" dirty="0"/>
              <a:t>10KVA </a:t>
            </a:r>
            <a:r>
              <a:rPr lang="en-US" dirty="0" smtClean="0"/>
              <a:t>scheme (Commercial)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b="1" dirty="0">
                <a:latin typeface="+mj-lt"/>
              </a:rPr>
              <a:t>PM </a:t>
            </a:r>
            <a:r>
              <a:rPr lang="en-IN" dirty="0">
                <a:latin typeface="+mj-lt"/>
              </a:rPr>
              <a:t>FORMALISATION OF MICRO FOOD PROCESSING ENTERPRISE SCHEME </a:t>
            </a:r>
            <a:endParaRPr lang="en-IN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latin typeface="+mj-lt"/>
                <a:cs typeface="+mn-cs"/>
              </a:rPr>
              <a:t>Dhanya Dhenu Trust </a:t>
            </a:r>
            <a:r>
              <a:rPr lang="en-US" dirty="0" smtClean="0">
                <a:latin typeface="+mj-lt"/>
                <a:cs typeface="+mn-cs"/>
              </a:rPr>
              <a:t>Free computer education for 14-60 aged group(Specially women)</a:t>
            </a:r>
            <a:endParaRPr lang="en-US" b="1" dirty="0">
              <a:latin typeface="+mj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latin typeface="+mj-lt"/>
                <a:cs typeface="+mn-cs"/>
              </a:rPr>
              <a:t>PMEGP: </a:t>
            </a:r>
            <a:r>
              <a:rPr lang="en-US" dirty="0">
                <a:latin typeface="+mj-lt"/>
                <a:cs typeface="+mn-cs"/>
              </a:rPr>
              <a:t>Ice-cream manufacturing unit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latin typeface="+mj-lt"/>
              </a:rPr>
              <a:t>PM Digital Village Scheme: </a:t>
            </a:r>
            <a:r>
              <a:rPr lang="en-US" dirty="0">
                <a:latin typeface="+mj-lt"/>
              </a:rPr>
              <a:t>E- Panchayat, Wi-Fi choupal, Digital telehealthcare center etc…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latin typeface="+mj-lt"/>
              </a:rPr>
              <a:t>PM Digital Village Scheme: </a:t>
            </a:r>
            <a:r>
              <a:rPr lang="en-US" dirty="0">
                <a:latin typeface="+mj-lt"/>
              </a:rPr>
              <a:t>Dhanya Dhenu Live computer training center </a:t>
            </a:r>
            <a:endParaRPr lang="en-US" dirty="0">
              <a:latin typeface="+mj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latin typeface="+mj-lt"/>
                <a:cs typeface="+mn-cs"/>
              </a:rPr>
              <a:t>Digital India: </a:t>
            </a:r>
            <a:r>
              <a:rPr lang="en-US" dirty="0">
                <a:latin typeface="+mj-lt"/>
              </a:rPr>
              <a:t>Common Service Center </a:t>
            </a:r>
            <a:r>
              <a:rPr lang="hi-IN" dirty="0">
                <a:latin typeface="+mj-lt"/>
                <a:cs typeface="+mn-cs"/>
              </a:rPr>
              <a:t>(</a:t>
            </a:r>
            <a:r>
              <a:rPr lang="en-US" dirty="0">
                <a:latin typeface="+mj-lt"/>
              </a:rPr>
              <a:t>CSC - e-District Uttarakhand)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latin typeface="+mj-lt"/>
              </a:rPr>
              <a:t>Digital India: </a:t>
            </a:r>
            <a:r>
              <a:rPr lang="en-US" dirty="0">
                <a:latin typeface="+mj-lt"/>
              </a:rPr>
              <a:t>Bank CSP (Uttarakhand Gramin Bank and ICICI Bank along with </a:t>
            </a:r>
            <a:r>
              <a:rPr lang="en-US" dirty="0" err="1">
                <a:latin typeface="+mj-lt"/>
              </a:rPr>
              <a:t>DigiPay</a:t>
            </a:r>
            <a:r>
              <a:rPr lang="en-US" dirty="0" smtClean="0">
                <a:latin typeface="+mj-lt"/>
              </a:rPr>
              <a:t>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b="1" dirty="0"/>
              <a:t>NRLM: </a:t>
            </a:r>
            <a:r>
              <a:rPr lang="en-US" dirty="0"/>
              <a:t>SHG activity (Pickle factory activities</a:t>
            </a:r>
            <a:r>
              <a:rPr lang="hi-IN" dirty="0"/>
              <a:t>,</a:t>
            </a:r>
            <a:r>
              <a:rPr lang="en-US" dirty="0"/>
              <a:t> Trade fair stall etc</a:t>
            </a:r>
            <a:r>
              <a:rPr lang="en-US" dirty="0" smtClean="0"/>
              <a:t>…</a:t>
            </a:r>
            <a:endParaRPr lang="en-US" dirty="0">
              <a:latin typeface="+mj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latin typeface="+mj-lt"/>
              </a:rPr>
              <a:t>NABARD:</a:t>
            </a:r>
            <a:r>
              <a:rPr lang="hi-IN" b="1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Dairy farm</a:t>
            </a:r>
            <a:r>
              <a:rPr lang="en-US" dirty="0">
                <a:latin typeface="+mj-lt"/>
              </a:rPr>
              <a:t> (for 20-30 Animals)</a:t>
            </a:r>
            <a:r>
              <a:rPr lang="hi-IN" dirty="0">
                <a:latin typeface="+mj-lt"/>
              </a:rPr>
              <a:t> </a:t>
            </a:r>
            <a:endParaRPr lang="en-US" dirty="0" smtClean="0">
              <a:latin typeface="+mj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err="1" smtClean="0">
                <a:latin typeface="+mj-lt"/>
              </a:rPr>
              <a:t>Mukhyamantri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Swarojgar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Yojna</a:t>
            </a:r>
            <a:r>
              <a:rPr lang="en-US" b="1" dirty="0">
                <a:latin typeface="+mj-lt"/>
              </a:rPr>
              <a:t>: </a:t>
            </a:r>
            <a:r>
              <a:rPr lang="en-US" dirty="0">
                <a:latin typeface="+mj-lt"/>
              </a:rPr>
              <a:t> Poultry (Brown Eggs</a:t>
            </a:r>
            <a:r>
              <a:rPr lang="hi-IN" dirty="0">
                <a:latin typeface="+mj-lt"/>
              </a:rPr>
              <a:t>)</a:t>
            </a:r>
            <a:endParaRPr lang="en-US" dirty="0">
              <a:latin typeface="+mj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latin typeface="+mj-lt"/>
              </a:rPr>
              <a:t>NABARD:</a:t>
            </a:r>
            <a:r>
              <a:rPr lang="hi-IN" b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Poultry venture capital fund </a:t>
            </a:r>
            <a:r>
              <a:rPr lang="en-US" dirty="0" smtClean="0">
                <a:latin typeface="+mj-lt"/>
              </a:rPr>
              <a:t>Marketing </a:t>
            </a:r>
            <a:r>
              <a:rPr lang="en-US" dirty="0">
                <a:latin typeface="+mj-lt"/>
              </a:rPr>
              <a:t>O</a:t>
            </a:r>
            <a:r>
              <a:rPr lang="en-US" dirty="0" smtClean="0">
                <a:latin typeface="+mj-lt"/>
              </a:rPr>
              <a:t>utlet</a:t>
            </a:r>
            <a:endParaRPr lang="en-US" dirty="0">
              <a:latin typeface="+mj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latin typeface="+mj-lt"/>
              </a:rPr>
              <a:t>AHD: </a:t>
            </a:r>
            <a:r>
              <a:rPr lang="en-US" dirty="0">
                <a:latin typeface="+mj-lt"/>
              </a:rPr>
              <a:t>Mother poultry unit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latin typeface="+mj-lt"/>
              </a:rPr>
              <a:t>UREDA</a:t>
            </a:r>
            <a:r>
              <a:rPr lang="en-US" b="1" dirty="0">
                <a:latin typeface="+mj-lt"/>
              </a:rPr>
              <a:t>: </a:t>
            </a:r>
            <a:r>
              <a:rPr lang="en-US" dirty="0">
                <a:latin typeface="+mj-lt"/>
              </a:rPr>
              <a:t>Bio-gas and </a:t>
            </a:r>
            <a:r>
              <a:rPr lang="en-US" dirty="0" err="1">
                <a:latin typeface="+mj-lt"/>
              </a:rPr>
              <a:t>vermicompost</a:t>
            </a:r>
            <a:r>
              <a:rPr lang="en-US" dirty="0">
                <a:latin typeface="+mj-lt"/>
              </a:rPr>
              <a:t> Plant</a:t>
            </a:r>
            <a:r>
              <a:rPr lang="hi-IN" dirty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6633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1756833"/>
            <a:ext cx="4151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Dhanya Dhenu team members: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467" y="2291834"/>
            <a:ext cx="264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Full time working peoples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2831068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Part time working people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6267" y="2651098"/>
            <a:ext cx="414831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Founder &amp; CEO: Hariom Nautiyal (MCA, BIT)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Director of Finance &amp; A/c: S.O. Nautiyal (MBA, BIT)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Managing Director: Pooja Devi (B.A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Two-five delivery-packaging boys </a:t>
            </a:r>
            <a:r>
              <a:rPr lang="en-US" sz="1400" dirty="0" smtClean="0"/>
              <a:t>and girls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467" y="4085167"/>
            <a:ext cx="351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Other Part time Marketing people</a:t>
            </a:r>
            <a:endParaRPr lang="en-US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186267" y="4443406"/>
            <a:ext cx="24503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College students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All our SHG members </a:t>
            </a:r>
            <a:endParaRPr lang="en-US" sz="1600" dirty="0"/>
          </a:p>
        </p:txBody>
      </p:sp>
      <p:pic>
        <p:nvPicPr>
          <p:cNvPr id="11" name="Picture 4" descr="Aria Namaste- Live Chat Service- Advanc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9" r="70599" b="34401"/>
          <a:stretch>
            <a:fillRect/>
          </a:stretch>
        </p:blipFill>
        <p:spPr bwMode="auto">
          <a:xfrm>
            <a:off x="1066800" y="5180581"/>
            <a:ext cx="1400637" cy="156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463800" y="5364540"/>
            <a:ext cx="5410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9600" b="1" dirty="0" smtClean="0">
                <a:cs typeface="Mangal" pitchFamily="18" charset="0"/>
              </a:rPr>
              <a:t>Thank You</a:t>
            </a:r>
            <a:endParaRPr lang="en-US" sz="9600" b="1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3200400"/>
            <a:ext cx="5479991" cy="244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633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1" t="30897" r="15467" b="22128"/>
          <a:stretch/>
        </p:blipFill>
        <p:spPr bwMode="auto">
          <a:xfrm>
            <a:off x="0" y="1752600"/>
            <a:ext cx="9144000" cy="510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733799" y="2506883"/>
            <a:ext cx="5334000" cy="1938992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hi-IN" sz="2400" b="1" dirty="0">
                <a:solidFill>
                  <a:srgbClr val="FFC000"/>
                </a:solidFill>
                <a:cs typeface="Mangal" pitchFamily="18" charset="0"/>
              </a:rPr>
              <a:t>मै हरिओम नौटियाल ग्राम बड़कोट, पोस्ट डाँड़ी, रानीपोखरी, जिला देहरादून से हूँ। स्कूलिंग इलेक्ट्रॉनिक में </a:t>
            </a:r>
            <a:r>
              <a:rPr lang="en-US" sz="2400" b="1" dirty="0">
                <a:solidFill>
                  <a:srgbClr val="FFC000"/>
                </a:solidFill>
                <a:cs typeface="Mangal" pitchFamily="18" charset="0"/>
              </a:rPr>
              <a:t>Graduation IT </a:t>
            </a:r>
            <a:r>
              <a:rPr lang="hi-IN" sz="2400" b="1" dirty="0">
                <a:solidFill>
                  <a:srgbClr val="FFC000"/>
                </a:solidFill>
                <a:cs typeface="Mangal" pitchFamily="18" charset="0"/>
              </a:rPr>
              <a:t>में और </a:t>
            </a:r>
            <a:r>
              <a:rPr lang="en-US" sz="2400" b="1" dirty="0">
                <a:solidFill>
                  <a:srgbClr val="FFC000"/>
                </a:solidFill>
                <a:cs typeface="Mangal" pitchFamily="18" charset="0"/>
              </a:rPr>
              <a:t>Post Graduation  </a:t>
            </a:r>
            <a:r>
              <a:rPr lang="hi-IN" sz="2400" b="1" dirty="0">
                <a:solidFill>
                  <a:srgbClr val="FFC000"/>
                </a:solidFill>
                <a:cs typeface="Mangal" pitchFamily="18" charset="0"/>
              </a:rPr>
              <a:t>कंप्यूटर साइंस में किया। 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3798" y="4750675"/>
            <a:ext cx="5334002" cy="1200329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दिल्ली  </a:t>
            </a:r>
            <a:r>
              <a:rPr lang="en-US" sz="2400" b="1" dirty="0">
                <a:solidFill>
                  <a:srgbClr val="FFC000"/>
                </a:solidFill>
              </a:rPr>
              <a:t>में As Java Software </a:t>
            </a:r>
            <a:r>
              <a:rPr lang="en-US" sz="2400" b="1" dirty="0" smtClean="0">
                <a:solidFill>
                  <a:srgbClr val="FFC000"/>
                </a:solidFill>
              </a:rPr>
              <a:t>Developer, बैंगलोर </a:t>
            </a:r>
            <a:r>
              <a:rPr lang="en-US" sz="2400" b="1" dirty="0">
                <a:solidFill>
                  <a:srgbClr val="FFC000"/>
                </a:solidFill>
              </a:rPr>
              <a:t>में </a:t>
            </a:r>
            <a:r>
              <a:rPr lang="en-US" sz="2400" b="1" dirty="0" smtClean="0">
                <a:solidFill>
                  <a:srgbClr val="FFC000"/>
                </a:solidFill>
              </a:rPr>
              <a:t>Web </a:t>
            </a:r>
            <a:r>
              <a:rPr lang="en-US" sz="2400" b="1" dirty="0">
                <a:solidFill>
                  <a:srgbClr val="FFC000"/>
                </a:solidFill>
              </a:rPr>
              <a:t>Developer और  फिर  </a:t>
            </a:r>
            <a:r>
              <a:rPr lang="en-US" sz="2400" b="1" dirty="0" smtClean="0">
                <a:solidFill>
                  <a:srgbClr val="FFC000"/>
                </a:solidFill>
              </a:rPr>
              <a:t> Research </a:t>
            </a:r>
            <a:r>
              <a:rPr lang="en-US" sz="2400" b="1" dirty="0">
                <a:solidFill>
                  <a:srgbClr val="FFC000"/>
                </a:solidFill>
              </a:rPr>
              <a:t>में  लगभग  4 साल </a:t>
            </a:r>
            <a:r>
              <a:rPr lang="en-US" sz="2400" b="1" dirty="0" smtClean="0">
                <a:solidFill>
                  <a:srgbClr val="FFC000"/>
                </a:solidFill>
              </a:rPr>
              <a:t>काम  </a:t>
            </a:r>
            <a:r>
              <a:rPr lang="en-US" sz="2400" b="1" dirty="0">
                <a:solidFill>
                  <a:srgbClr val="FFC000"/>
                </a:solidFill>
              </a:rPr>
              <a:t>किया…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00" y="1754387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About Me: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3733800" y="6194010"/>
            <a:ext cx="5334002" cy="46166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hi-IN" sz="2400" b="1" dirty="0">
                <a:solidFill>
                  <a:srgbClr val="FFC000"/>
                </a:solidFill>
              </a:rPr>
              <a:t>2014 से धन्य धेनु उद्यमिता में </a:t>
            </a:r>
            <a:r>
              <a:rPr lang="hi-IN" sz="2400" b="1" dirty="0" smtClean="0">
                <a:solidFill>
                  <a:srgbClr val="FFC000"/>
                </a:solidFill>
              </a:rPr>
              <a:t>हूँ</a:t>
            </a:r>
            <a:r>
              <a:rPr lang="en-US" sz="2400" b="1" dirty="0" smtClean="0">
                <a:solidFill>
                  <a:srgbClr val="FFC000"/>
                </a:solidFill>
              </a:rPr>
              <a:t>…</a:t>
            </a:r>
            <a:r>
              <a:rPr lang="hi-IN" sz="2400" b="1" dirty="0" smtClean="0">
                <a:solidFill>
                  <a:srgbClr val="FFC000"/>
                </a:solidFill>
              </a:rPr>
              <a:t> 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14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2057400"/>
            <a:ext cx="9144000" cy="58477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Dhanya Dhenu Complete Supply </a:t>
            </a:r>
            <a:r>
              <a:rPr lang="en-US" sz="3200" b="1" dirty="0"/>
              <a:t>C</a:t>
            </a:r>
            <a:r>
              <a:rPr lang="en-US" sz="3200" b="1" dirty="0" smtClean="0"/>
              <a:t>hain </a:t>
            </a:r>
            <a:r>
              <a:rPr lang="en-US" sz="3200" b="1" dirty="0"/>
              <a:t>M</a:t>
            </a:r>
            <a:r>
              <a:rPr lang="en-US" sz="3200" b="1" dirty="0" smtClean="0"/>
              <a:t>anagement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52249" y="3074537"/>
            <a:ext cx="1547951" cy="36933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Dairy Farm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2600" y="3074537"/>
            <a:ext cx="2641319" cy="36933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Collection Center &amp; S.H.G</a:t>
            </a:r>
          </a:p>
        </p:txBody>
      </p:sp>
      <p:sp>
        <p:nvSpPr>
          <p:cNvPr id="7" name="Rectangle 6"/>
          <p:cNvSpPr/>
          <p:nvPr/>
        </p:nvSpPr>
        <p:spPr>
          <a:xfrm>
            <a:off x="2065866" y="4727602"/>
            <a:ext cx="1896534" cy="36933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Ice-cream Factory</a:t>
            </a:r>
          </a:p>
        </p:txBody>
      </p:sp>
      <p:sp>
        <p:nvSpPr>
          <p:cNvPr id="8" name="Rectangle 7"/>
          <p:cNvSpPr/>
          <p:nvPr/>
        </p:nvSpPr>
        <p:spPr>
          <a:xfrm>
            <a:off x="4519174" y="2868999"/>
            <a:ext cx="2262626" cy="105740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b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4671574" y="2943135"/>
            <a:ext cx="1972734" cy="369332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Processing Unit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42576" y="4720988"/>
            <a:ext cx="1524000" cy="36933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Pickle </a:t>
            </a:r>
            <a:r>
              <a:rPr lang="en-US" b="1" dirty="0"/>
              <a:t>Factory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81180" y="3480873"/>
            <a:ext cx="1963128" cy="369332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Training Center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3603634" y="5518455"/>
            <a:ext cx="1831079" cy="36933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Marketing Outlet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670736" y="5518455"/>
            <a:ext cx="1822165" cy="36933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Franchise System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6762643" y="4701626"/>
            <a:ext cx="2381358" cy="36933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Live Computer Training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7104210" y="3886200"/>
            <a:ext cx="1906548" cy="36933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P.M Digital Village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7620405" y="3074537"/>
            <a:ext cx="1218795" cy="36933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CSC Center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3962400" y="6248400"/>
            <a:ext cx="1356462" cy="36933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Off-line Sale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2524742" y="6248400"/>
            <a:ext cx="1261884" cy="36933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Online Sale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7104210" y="5518455"/>
            <a:ext cx="1734990" cy="36933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Bank CSP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228600" y="4736068"/>
            <a:ext cx="1547951" cy="36933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Dairy  Factory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86400" y="6248400"/>
            <a:ext cx="1440779" cy="36933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Door to Door</a:t>
            </a:r>
            <a:endParaRPr lang="en-US" b="1" dirty="0"/>
          </a:p>
        </p:txBody>
      </p:sp>
      <p:sp>
        <p:nvSpPr>
          <p:cNvPr id="20" name="Down Arrow 19"/>
          <p:cNvSpPr/>
          <p:nvPr/>
        </p:nvSpPr>
        <p:spPr>
          <a:xfrm>
            <a:off x="826224" y="2642175"/>
            <a:ext cx="88176" cy="43236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2915736" y="2642175"/>
            <a:ext cx="88176" cy="43236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5500951" y="2652818"/>
            <a:ext cx="88176" cy="20553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8370024" y="2642175"/>
            <a:ext cx="88176" cy="43236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8382000" y="3443869"/>
            <a:ext cx="88176" cy="43236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8382000" y="4255532"/>
            <a:ext cx="88176" cy="43236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8325936" y="5096410"/>
            <a:ext cx="88176" cy="43236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Elbow Connector 42"/>
          <p:cNvCxnSpPr>
            <a:stCxn id="8" idx="2"/>
          </p:cNvCxnSpPr>
          <p:nvPr/>
        </p:nvCxnSpPr>
        <p:spPr>
          <a:xfrm rot="5400000">
            <a:off x="3053877" y="1875103"/>
            <a:ext cx="545308" cy="4647912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Down Arrow 44"/>
          <p:cNvSpPr/>
          <p:nvPr/>
        </p:nvSpPr>
        <p:spPr>
          <a:xfrm>
            <a:off x="992354" y="4471712"/>
            <a:ext cx="88176" cy="26435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>
            <a:off x="2998105" y="4460045"/>
            <a:ext cx="88176" cy="26435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>
            <a:off x="5060488" y="4460045"/>
            <a:ext cx="88176" cy="26435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Elbow Connector 60"/>
          <p:cNvCxnSpPr/>
          <p:nvPr/>
        </p:nvCxnSpPr>
        <p:spPr>
          <a:xfrm>
            <a:off x="1026221" y="5086093"/>
            <a:ext cx="4179024" cy="196874"/>
          </a:xfrm>
          <a:prstGeom prst="bentConnector3">
            <a:avLst>
              <a:gd name="adj1" fmla="val 161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181600" y="5105400"/>
            <a:ext cx="0" cy="1968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042193" y="5096934"/>
            <a:ext cx="0" cy="1968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Down Arrow 70"/>
          <p:cNvSpPr/>
          <p:nvPr/>
        </p:nvSpPr>
        <p:spPr>
          <a:xfrm>
            <a:off x="1613081" y="5302274"/>
            <a:ext cx="88176" cy="1992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Down Arrow 71"/>
          <p:cNvSpPr/>
          <p:nvPr/>
        </p:nvSpPr>
        <p:spPr>
          <a:xfrm>
            <a:off x="4430998" y="5319207"/>
            <a:ext cx="88176" cy="1992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1" name="Straight Arrow Connector 1030"/>
          <p:cNvCxnSpPr/>
          <p:nvPr/>
        </p:nvCxnSpPr>
        <p:spPr>
          <a:xfrm>
            <a:off x="5589127" y="3312467"/>
            <a:ext cx="0" cy="16840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Straight Connector 1042"/>
          <p:cNvCxnSpPr/>
          <p:nvPr/>
        </p:nvCxnSpPr>
        <p:spPr>
          <a:xfrm>
            <a:off x="3155684" y="6019800"/>
            <a:ext cx="30511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Down Arrow 86"/>
          <p:cNvSpPr/>
          <p:nvPr/>
        </p:nvSpPr>
        <p:spPr>
          <a:xfrm>
            <a:off x="3155684" y="6049152"/>
            <a:ext cx="88176" cy="1992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Down Arrow 87"/>
          <p:cNvSpPr/>
          <p:nvPr/>
        </p:nvSpPr>
        <p:spPr>
          <a:xfrm>
            <a:off x="4640631" y="6049152"/>
            <a:ext cx="88176" cy="1992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Down Arrow 88"/>
          <p:cNvSpPr/>
          <p:nvPr/>
        </p:nvSpPr>
        <p:spPr>
          <a:xfrm>
            <a:off x="6127802" y="6049152"/>
            <a:ext cx="88176" cy="1992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Down Arrow 89"/>
          <p:cNvSpPr/>
          <p:nvPr/>
        </p:nvSpPr>
        <p:spPr>
          <a:xfrm>
            <a:off x="4483825" y="5881296"/>
            <a:ext cx="88175" cy="16785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Down Arrow 94"/>
          <p:cNvSpPr/>
          <p:nvPr/>
        </p:nvSpPr>
        <p:spPr>
          <a:xfrm rot="10800000" flipH="1">
            <a:off x="7836285" y="2673690"/>
            <a:ext cx="88515" cy="40084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Down Arrow 95"/>
          <p:cNvSpPr/>
          <p:nvPr/>
        </p:nvSpPr>
        <p:spPr>
          <a:xfrm rot="10800000" flipH="1">
            <a:off x="7836285" y="3451121"/>
            <a:ext cx="88515" cy="40084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Down Arrow 96"/>
          <p:cNvSpPr/>
          <p:nvPr/>
        </p:nvSpPr>
        <p:spPr>
          <a:xfrm rot="10800000" flipH="1">
            <a:off x="7864807" y="4249915"/>
            <a:ext cx="88515" cy="40084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Down Arrow 97"/>
          <p:cNvSpPr/>
          <p:nvPr/>
        </p:nvSpPr>
        <p:spPr>
          <a:xfrm rot="10800000" flipH="1">
            <a:off x="7726988" y="5090319"/>
            <a:ext cx="88515" cy="41592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Down Arrow 109"/>
          <p:cNvSpPr/>
          <p:nvPr/>
        </p:nvSpPr>
        <p:spPr>
          <a:xfrm>
            <a:off x="2871648" y="3452062"/>
            <a:ext cx="88176" cy="20553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Elbow Connector 65"/>
          <p:cNvCxnSpPr>
            <a:stCxn id="3" idx="2"/>
          </p:cNvCxnSpPr>
          <p:nvPr/>
        </p:nvCxnSpPr>
        <p:spPr>
          <a:xfrm rot="16200000" flipH="1">
            <a:off x="2561864" y="1708230"/>
            <a:ext cx="221670" cy="3692948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63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453" y="1752600"/>
            <a:ext cx="1414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Dairy </a:t>
            </a:r>
            <a:r>
              <a:rPr lang="en-US" sz="2000" b="1" dirty="0" smtClean="0"/>
              <a:t>Farm:</a:t>
            </a:r>
            <a:endParaRPr lang="en-US" sz="2000" b="1" dirty="0"/>
          </a:p>
        </p:txBody>
      </p:sp>
      <p:pic>
        <p:nvPicPr>
          <p:cNvPr id="7" name="Picture 3" descr="C:\Users\Dhanya Dhenu\Downloads\Picture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1"/>
            <a:ext cx="4697080" cy="259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Dhanya Dhenu\Downloads\Picture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56" y="4580408"/>
            <a:ext cx="3595444" cy="2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Dhanya Dhenu\Downloads\Picture (1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12" y="2133600"/>
            <a:ext cx="4696388" cy="259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925732" y="4629090"/>
            <a:ext cx="1928915" cy="40011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/>
              <a:t>Integrated Farm</a:t>
            </a:r>
            <a:endParaRPr lang="en-US" sz="2000" b="1" dirty="0">
              <a:latin typeface="+mn-lt"/>
              <a:cs typeface="+mn-cs"/>
            </a:endParaRPr>
          </a:p>
        </p:txBody>
      </p:sp>
      <p:pic>
        <p:nvPicPr>
          <p:cNvPr id="12" name="Picture 6" descr="D:\DD ads and Doc\Flex 11x4_Dhanya Dhen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2" y="4800600"/>
            <a:ext cx="57677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752600" y="1752600"/>
            <a:ext cx="502920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Dhanya Dhenu </a:t>
            </a:r>
            <a:r>
              <a:rPr lang="en-US" sz="2000" b="1" dirty="0" smtClean="0"/>
              <a:t>Integrated </a:t>
            </a:r>
            <a:r>
              <a:rPr lang="en-US" sz="2000" b="1" dirty="0"/>
              <a:t>Business </a:t>
            </a:r>
            <a:r>
              <a:rPr lang="en-US" sz="2000" b="1" dirty="0" smtClean="0"/>
              <a:t>Model </a:t>
            </a:r>
            <a:endParaRPr lang="en-US" sz="2000" b="1" dirty="0">
              <a:latin typeface="+mn-lt"/>
              <a:cs typeface="+mn-cs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63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33400" y="5768143"/>
            <a:ext cx="3124200" cy="92333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i-IN" dirty="0">
                <a:latin typeface="+mn-lt"/>
                <a:cs typeface="+mn-cs"/>
              </a:rPr>
              <a:t>बचत बहुत अच्छी न होने के कारण ब्रायलर फार्म स्टार्ट किया</a:t>
            </a: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2" descr="E:\Mobile Photos\Photos for National Award\Done\bro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/>
          <a:stretch>
            <a:fillRect/>
          </a:stretch>
        </p:blipFill>
        <p:spPr bwMode="auto">
          <a:xfrm>
            <a:off x="304800" y="1938094"/>
            <a:ext cx="3429000" cy="380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E:\Mobile Photos\Photos for National Award\Done\DesiEgg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8" b="47891"/>
          <a:stretch/>
        </p:blipFill>
        <p:spPr bwMode="auto">
          <a:xfrm>
            <a:off x="4505863" y="1953822"/>
            <a:ext cx="4162408" cy="200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224867" y="5734683"/>
            <a:ext cx="4724400" cy="92333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i-IN" dirty="0">
                <a:latin typeface="+mn-lt"/>
                <a:cs typeface="+mn-cs"/>
              </a:rPr>
              <a:t>फिर कुछ समय बाद देसी अंडे वाली मुर्गे-मुर्गियां का काम "मुख्यमंत्री स्वरोजगार योजना" जिला उद्योग केंद्र से ले कर किया गया। </a:t>
            </a:r>
            <a:endParaRPr lang="en-US" dirty="0">
              <a:latin typeface="+mn-lt"/>
              <a:cs typeface="+mn-c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F:\Camera\Poultry\IMG-20170605-WA00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6"/>
          <a:stretch/>
        </p:blipFill>
        <p:spPr bwMode="auto">
          <a:xfrm>
            <a:off x="4427537" y="3839934"/>
            <a:ext cx="4333875" cy="187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33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:\Mobile Photos\Photos for National Award\Done\GoatFa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0572"/>
            <a:ext cx="9144000" cy="51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439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1905000"/>
            <a:ext cx="2960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Collection Center &amp; </a:t>
            </a:r>
            <a:r>
              <a:rPr lang="en-US" sz="2000" b="1" dirty="0" smtClean="0"/>
              <a:t>S.H.G:</a:t>
            </a:r>
            <a:endParaRPr lang="en-US" sz="2000" b="1" dirty="0"/>
          </a:p>
        </p:txBody>
      </p:sp>
      <p:pic>
        <p:nvPicPr>
          <p:cNvPr id="10" name="Picture 9" descr="No photo description availa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t="6880" b="9222"/>
          <a:stretch/>
        </p:blipFill>
        <p:spPr bwMode="auto">
          <a:xfrm>
            <a:off x="3822001" y="1752600"/>
            <a:ext cx="5232215" cy="287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DD ads and Doc\DD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7" b="16499"/>
          <a:stretch>
            <a:fillRect/>
          </a:stretch>
        </p:blipFill>
        <p:spPr bwMode="auto">
          <a:xfrm>
            <a:off x="3657600" y="4548501"/>
            <a:ext cx="5461001" cy="230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082701" y="4548501"/>
            <a:ext cx="3833998" cy="369332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Dhanya Dhenu Gram Sangthan (S.H.G)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3657600" cy="238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917831"/>
            <a:ext cx="3657601" cy="194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426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29" y="1733490"/>
            <a:ext cx="1717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Dairy  </a:t>
            </a:r>
            <a:r>
              <a:rPr lang="en-US" sz="2000" b="1" dirty="0" smtClean="0"/>
              <a:t>Factory:</a:t>
            </a:r>
            <a:endParaRPr lang="en-US" sz="2000" b="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764073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72011" y="3794048"/>
            <a:ext cx="4616174" cy="15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633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1027"/>
            <a:ext cx="4276475" cy="256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9"/>
          <a:stretch/>
        </p:blipFill>
        <p:spPr bwMode="auto">
          <a:xfrm>
            <a:off x="4876800" y="1707123"/>
            <a:ext cx="3962400" cy="51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" y="1881174"/>
            <a:ext cx="4145422" cy="246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1600200"/>
            <a:ext cx="3011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Organic Ice-cream Factory:</a:t>
            </a:r>
            <a:endParaRPr lang="en-US" sz="20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633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430</Words>
  <Application>Microsoft Office PowerPoint</Application>
  <PresentationFormat>On-screen Show (4:3)</PresentationFormat>
  <Paragraphs>72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Dhanya Dhenu</cp:lastModifiedBy>
  <cp:revision>108</cp:revision>
  <dcterms:created xsi:type="dcterms:W3CDTF">2021-12-25T14:56:26Z</dcterms:created>
  <dcterms:modified xsi:type="dcterms:W3CDTF">2024-08-01T15:19:37Z</dcterms:modified>
</cp:coreProperties>
</file>